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8" r:id="rId2"/>
    <p:sldId id="256" r:id="rId3"/>
    <p:sldId id="257" r:id="rId4"/>
    <p:sldId id="259" r:id="rId5"/>
    <p:sldId id="260" r:id="rId6"/>
    <p:sldId id="261" r:id="rId7"/>
  </p:sldIdLst>
  <p:sldSz cx="9144000" cy="5143500" type="screen16x9"/>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3429000"/>
          </a:xfrm>
          <a:prstGeom prst="rect">
            <a:avLst/>
          </a:prstGeom>
        </p:spPr>
      </p:pic>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3" name="Subtitle 2"/>
          <p:cNvSpPr>
            <a:spLocks noGrp="1"/>
          </p:cNvSpPr>
          <p:nvPr>
            <p:ph type="subTitle" idx="1"/>
          </p:nvPr>
        </p:nvSpPr>
        <p:spPr>
          <a:xfrm>
            <a:off x="1219200" y="2914650"/>
            <a:ext cx="6400800" cy="131445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1505916"/>
            <a:ext cx="7772400" cy="1102519"/>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Content Placeholder 7"/>
          <p:cNvSpPr>
            <a:spLocks noGrp="1"/>
          </p:cNvSpPr>
          <p:nvPr>
            <p:ph sz="quarter" idx="13"/>
          </p:nvPr>
        </p:nvSpPr>
        <p:spPr>
          <a:xfrm>
            <a:off x="609600" y="1200150"/>
            <a:ext cx="7924800" cy="30861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1" y="3721894"/>
            <a:ext cx="7885113" cy="1021556"/>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1" y="2596754"/>
            <a:ext cx="7885113" cy="1125140"/>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200150"/>
            <a:ext cx="3733800" cy="30861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200150"/>
            <a:ext cx="3733800" cy="30861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05979"/>
            <a:ext cx="7924800" cy="85725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1657350"/>
            <a:ext cx="3733800" cy="26289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05979"/>
            <a:ext cx="7924800" cy="85725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200150"/>
            <a:ext cx="3733800" cy="431006"/>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05979"/>
            <a:ext cx="7924800" cy="85725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085850"/>
            <a:ext cx="4648200" cy="32004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085850"/>
            <a:ext cx="2971800" cy="82296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1910919"/>
            <a:ext cx="2971800" cy="23753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title"/>
          </p:nvPr>
        </p:nvSpPr>
        <p:spPr>
          <a:xfrm>
            <a:off x="609600" y="1085850"/>
            <a:ext cx="2971800" cy="82296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085850"/>
            <a:ext cx="3419856" cy="260604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1910918"/>
            <a:ext cx="2971800" cy="1803832"/>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609600" y="205979"/>
            <a:ext cx="7924800" cy="85725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200151"/>
            <a:ext cx="7924800" cy="3394472"/>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4767263"/>
            <a:ext cx="1524000" cy="273844"/>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ABB09-4A1D-463E-8065-109CC2B7EFAA}" type="datetimeFigureOut">
              <a:rPr lang="ar-SA" smtClean="0"/>
              <a:pPr/>
              <a:t>02/12/1438</a:t>
            </a:fld>
            <a:endParaRPr lang="ar-SA"/>
          </a:p>
        </p:txBody>
      </p:sp>
      <p:sp>
        <p:nvSpPr>
          <p:cNvPr id="5" name="Footer Placeholder 4"/>
          <p:cNvSpPr>
            <a:spLocks noGrp="1"/>
          </p:cNvSpPr>
          <p:nvPr>
            <p:ph type="ftr" sz="quarter" idx="3"/>
          </p:nvPr>
        </p:nvSpPr>
        <p:spPr>
          <a:xfrm>
            <a:off x="609600" y="4767263"/>
            <a:ext cx="2895600" cy="273844"/>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A"/>
          </a:p>
        </p:txBody>
      </p:sp>
      <p:sp>
        <p:nvSpPr>
          <p:cNvPr id="6" name="Slide Number Placeholder 5"/>
          <p:cNvSpPr>
            <a:spLocks noGrp="1"/>
          </p:cNvSpPr>
          <p:nvPr>
            <p:ph type="sldNum" sz="quarter" idx="4"/>
          </p:nvPr>
        </p:nvSpPr>
        <p:spPr>
          <a:xfrm>
            <a:off x="7543800" y="4767263"/>
            <a:ext cx="990600" cy="273844"/>
          </a:xfrm>
          <a:prstGeom prst="rect">
            <a:avLst/>
          </a:prstGeom>
        </p:spPr>
        <p:txBody>
          <a:bodyPr vert="horz" lIns="91440" tIns="45720" rIns="91440" bIns="45720" rtlCol="0" anchor="ctr"/>
          <a:lstStyle>
            <a:lvl1pPr algn="r">
              <a:defRPr sz="1100" baseline="0">
                <a:solidFill>
                  <a:schemeClr val="tx1"/>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6768" y="267494"/>
            <a:ext cx="8712968" cy="3908762"/>
          </a:xfrm>
          <a:prstGeom prst="rect">
            <a:avLst/>
          </a:prstGeom>
          <a:noFill/>
        </p:spPr>
        <p:txBody>
          <a:bodyPr wrap="square" rtlCol="0">
            <a:spAutoFit/>
          </a:bodyPr>
          <a:lstStyle/>
          <a:p>
            <a:pPr algn="l" rtl="0"/>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Ornithobilharzia</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3200" b="1" i="1" dirty="0" err="1">
                <a:solidFill>
                  <a:schemeClr val="tx2">
                    <a:lumMod val="60000"/>
                    <a:lumOff val="40000"/>
                  </a:schemeClr>
                </a:solidFill>
                <a:latin typeface="Times New Roman" panose="02020603050405020304" pitchFamily="18" charset="0"/>
                <a:cs typeface="Times New Roman" panose="02020603050405020304" pitchFamily="18" charset="0"/>
              </a:rPr>
              <a:t>turkestanicum</a:t>
            </a:r>
            <a:r>
              <a:rPr lang="en-US" sz="3200" b="1" i="1" dirty="0">
                <a:solidFill>
                  <a:schemeClr val="tx2">
                    <a:lumMod val="60000"/>
                    <a:lumOff val="40000"/>
                  </a:schemeClr>
                </a:solidFill>
                <a:latin typeface="Times New Roman" panose="02020603050405020304" pitchFamily="18" charset="0"/>
                <a:cs typeface="Times New Roman" panose="02020603050405020304" pitchFamily="18" charset="0"/>
              </a:rPr>
              <a:t> </a:t>
            </a:r>
          </a:p>
          <a:p>
            <a:pPr algn="l" rtl="0"/>
            <a:r>
              <a:rPr lang="en-US" sz="2400" b="1" i="1" dirty="0" err="1">
                <a:solidFill>
                  <a:schemeClr val="accent1">
                    <a:lumMod val="40000"/>
                    <a:lumOff val="60000"/>
                  </a:schemeClr>
                </a:solidFill>
                <a:latin typeface="Times New Roman" panose="02020603050405020304" pitchFamily="18" charset="0"/>
                <a:cs typeface="Times New Roman" panose="02020603050405020304" pitchFamily="18" charset="0"/>
              </a:rPr>
              <a:t>Orienthobilharzia</a:t>
            </a:r>
            <a:r>
              <a:rPr lang="en-US" sz="2400" b="1" dirty="0">
                <a:solidFill>
                  <a:schemeClr val="accent1">
                    <a:lumMod val="40000"/>
                    <a:lumOff val="60000"/>
                  </a:schemeClr>
                </a:solidFill>
                <a:latin typeface="Times New Roman" panose="02020603050405020304" pitchFamily="18" charset="0"/>
                <a:cs typeface="Times New Roman" panose="02020603050405020304" pitchFamily="18" charset="0"/>
              </a:rPr>
              <a:t> spp. is a </a:t>
            </a:r>
            <a:r>
              <a:rPr lang="en-US" sz="2400" b="1" dirty="0" err="1">
                <a:solidFill>
                  <a:schemeClr val="accent1">
                    <a:lumMod val="40000"/>
                    <a:lumOff val="60000"/>
                  </a:schemeClr>
                </a:solidFill>
                <a:latin typeface="Times New Roman" panose="02020603050405020304" pitchFamily="18" charset="0"/>
                <a:cs typeface="Times New Roman" panose="02020603050405020304" pitchFamily="18" charset="0"/>
              </a:rPr>
              <a:t>Schistosomes</a:t>
            </a:r>
            <a:r>
              <a:rPr lang="en-US" sz="2400" b="1" dirty="0">
                <a:solidFill>
                  <a:schemeClr val="accent1">
                    <a:lumMod val="40000"/>
                    <a:lumOff val="60000"/>
                  </a:schemeClr>
                </a:solidFill>
                <a:latin typeface="Times New Roman" panose="02020603050405020304" pitchFamily="18" charset="0"/>
                <a:cs typeface="Times New Roman" panose="02020603050405020304" pitchFamily="18" charset="0"/>
              </a:rPr>
              <a:t> infection that cause </a:t>
            </a:r>
            <a:r>
              <a:rPr lang="en-US" sz="2400" b="1" dirty="0" err="1">
                <a:solidFill>
                  <a:schemeClr val="accent1">
                    <a:lumMod val="40000"/>
                    <a:lumOff val="60000"/>
                  </a:schemeClr>
                </a:solidFill>
                <a:latin typeface="Times New Roman" panose="02020603050405020304" pitchFamily="18" charset="0"/>
                <a:cs typeface="Times New Roman" panose="02020603050405020304" pitchFamily="18" charset="0"/>
              </a:rPr>
              <a:t>Orientobilharziasis</a:t>
            </a:r>
            <a:r>
              <a:rPr lang="en-US" sz="2400" b="1" dirty="0">
                <a:solidFill>
                  <a:schemeClr val="accent1">
                    <a:lumMod val="40000"/>
                    <a:lumOff val="60000"/>
                  </a:schemeClr>
                </a:solidFill>
                <a:latin typeface="Times New Roman" panose="02020603050405020304" pitchFamily="18" charset="0"/>
                <a:cs typeface="Times New Roman" panose="02020603050405020304" pitchFamily="18" charset="0"/>
              </a:rPr>
              <a:t> disease in a large number of animals including goats, sheep, cattle and other mammals and they live in the portal or intestinal veins of the infected animals with causing emaciation, anemia and diarrhea, with incidence extraction of blood and mucosal material in the host feces, and infection may lead to </a:t>
            </a:r>
            <a:r>
              <a:rPr lang="en-US" sz="2400" b="1" dirty="0" err="1">
                <a:solidFill>
                  <a:schemeClr val="accent1">
                    <a:lumMod val="40000"/>
                    <a:lumOff val="60000"/>
                  </a:schemeClr>
                </a:solidFill>
                <a:latin typeface="Times New Roman" panose="02020603050405020304" pitchFamily="18" charset="0"/>
                <a:cs typeface="Times New Roman" panose="02020603050405020304" pitchFamily="18" charset="0"/>
              </a:rPr>
              <a:t>acyesis</a:t>
            </a:r>
            <a:r>
              <a:rPr lang="en-US" sz="2400" b="1" dirty="0">
                <a:solidFill>
                  <a:schemeClr val="accent1">
                    <a:lumMod val="40000"/>
                    <a:lumOff val="60000"/>
                  </a:schemeClr>
                </a:solidFill>
                <a:latin typeface="Times New Roman" panose="02020603050405020304" pitchFamily="18" charset="0"/>
                <a:cs typeface="Times New Roman" panose="02020603050405020304" pitchFamily="18" charset="0"/>
              </a:rPr>
              <a:t> or abortion in females and reduce the possibility of growth in young with wide spread in many countries at the world including Russia, Mongolia, Turkey, India, Iran, China and Iraq.</a:t>
            </a:r>
          </a:p>
        </p:txBody>
      </p:sp>
    </p:spTree>
    <p:extLst>
      <p:ext uri="{BB962C8B-B14F-4D97-AF65-F5344CB8AC3E}">
        <p14:creationId xmlns:p14="http://schemas.microsoft.com/office/powerpoint/2010/main" xmlns="" val="3500555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circle(in)">
                                      <p:cBhvr>
                                        <p:cTn id="2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95486"/>
            <a:ext cx="3960440"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7" y="185699"/>
            <a:ext cx="3606601" cy="3322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938" b="21648"/>
          <a:stretch/>
        </p:blipFill>
        <p:spPr bwMode="auto">
          <a:xfrm>
            <a:off x="467544" y="3609840"/>
            <a:ext cx="3960440" cy="1338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12907"/>
          <a:stretch/>
        </p:blipFill>
        <p:spPr bwMode="auto">
          <a:xfrm>
            <a:off x="5004047" y="3629026"/>
            <a:ext cx="3606601" cy="1318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4734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95486"/>
            <a:ext cx="4248472"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195485"/>
            <a:ext cx="4011538" cy="3168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xmlns="" val="0"/>
              </a:ext>
            </a:extLst>
          </a:blip>
          <a:srcRect b="17610"/>
          <a:stretch/>
        </p:blipFill>
        <p:spPr bwMode="auto">
          <a:xfrm>
            <a:off x="251520" y="3629025"/>
            <a:ext cx="4248472"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xmlns="" val="0"/>
              </a:ext>
            </a:extLst>
          </a:blip>
          <a:srcRect b="17610"/>
          <a:stretch/>
        </p:blipFill>
        <p:spPr bwMode="auto">
          <a:xfrm>
            <a:off x="4860031" y="3629025"/>
            <a:ext cx="4011539"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80904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339502"/>
            <a:ext cx="8856984" cy="4401205"/>
          </a:xfrm>
          <a:prstGeom prst="rect">
            <a:avLst/>
          </a:prstGeom>
          <a:noFill/>
        </p:spPr>
        <p:txBody>
          <a:bodyPr wrap="square" rtlCol="0">
            <a:spAutoFit/>
          </a:bodyPr>
          <a:lstStyle/>
          <a:p>
            <a:pPr algn="l" rtl="0"/>
            <a:r>
              <a:rPr lang="en-US" sz="2800" b="1" i="1" dirty="0">
                <a:solidFill>
                  <a:schemeClr val="accent1">
                    <a:lumMod val="40000"/>
                    <a:lumOff val="60000"/>
                  </a:schemeClr>
                </a:solidFill>
                <a:latin typeface="Times New Roman" panose="02020603050405020304" pitchFamily="18" charset="0"/>
                <a:cs typeface="Times New Roman" panose="02020603050405020304" pitchFamily="18" charset="0"/>
              </a:rPr>
              <a:t>Schistosoma</a:t>
            </a:r>
            <a:r>
              <a:rPr lang="en-US" sz="2800" b="1" dirty="0">
                <a:solidFill>
                  <a:schemeClr val="accent1">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40000"/>
                    <a:lumOff val="60000"/>
                  </a:schemeClr>
                </a:solidFill>
                <a:latin typeface="Times New Roman" panose="02020603050405020304" pitchFamily="18" charset="0"/>
                <a:cs typeface="Times New Roman" panose="02020603050405020304" pitchFamily="18" charset="0"/>
              </a:rPr>
              <a:t>cercarial</a:t>
            </a:r>
            <a:r>
              <a:rPr lang="en-US" sz="2800" b="1" dirty="0">
                <a:solidFill>
                  <a:schemeClr val="accent1">
                    <a:lumMod val="40000"/>
                    <a:lumOff val="60000"/>
                  </a:schemeClr>
                </a:solidFill>
                <a:latin typeface="Times New Roman" panose="02020603050405020304" pitchFamily="18" charset="0"/>
                <a:cs typeface="Times New Roman" panose="02020603050405020304" pitchFamily="18" charset="0"/>
              </a:rPr>
              <a:t> dermatitis or swimmers itch</a:t>
            </a:r>
          </a:p>
          <a:p>
            <a:pPr algn="l" rtl="0"/>
            <a:r>
              <a:rPr lang="en-US" sz="2800" b="1" dirty="0">
                <a:solidFill>
                  <a:schemeClr val="accent1">
                    <a:lumMod val="40000"/>
                    <a:lumOff val="60000"/>
                  </a:schemeClr>
                </a:solidFill>
                <a:latin typeface="Times New Roman" panose="02020603050405020304" pitchFamily="18" charset="0"/>
                <a:cs typeface="Times New Roman" panose="02020603050405020304" pitchFamily="18" charset="0"/>
              </a:rPr>
              <a:t>Schistosoma of animals or birds other than man (</a:t>
            </a:r>
            <a:r>
              <a:rPr lang="en-US" sz="2800" b="1" dirty="0">
                <a:solidFill>
                  <a:schemeClr val="tx2">
                    <a:lumMod val="60000"/>
                    <a:lumOff val="40000"/>
                  </a:schemeClr>
                </a:solidFill>
                <a:latin typeface="Times New Roman" panose="02020603050405020304" pitchFamily="18" charset="0"/>
                <a:cs typeface="Times New Roman" panose="02020603050405020304" pitchFamily="18" charset="0"/>
              </a:rPr>
              <a:t>usually rodents and birds</a:t>
            </a:r>
            <a:r>
              <a:rPr lang="en-US" sz="2800" b="1" dirty="0">
                <a:solidFill>
                  <a:schemeClr val="accent1">
                    <a:lumMod val="40000"/>
                    <a:lumOff val="60000"/>
                  </a:schemeClr>
                </a:solidFill>
                <a:latin typeface="Times New Roman" panose="02020603050405020304" pitchFamily="18" charset="0"/>
                <a:cs typeface="Times New Roman" panose="02020603050405020304" pitchFamily="18" charset="0"/>
              </a:rPr>
              <a:t>) try to penetrate the skin of man, they cannot establish themselves in the blood vascular system of man causing sores in different part of their body and the causing called swimmer's itch or diggers itch, where </a:t>
            </a:r>
            <a:r>
              <a:rPr lang="en-US" sz="2800" b="1" dirty="0" err="1">
                <a:solidFill>
                  <a:schemeClr val="accent1">
                    <a:lumMod val="40000"/>
                    <a:lumOff val="60000"/>
                  </a:schemeClr>
                </a:solidFill>
                <a:latin typeface="Times New Roman" panose="02020603050405020304" pitchFamily="18" charset="0"/>
                <a:cs typeface="Times New Roman" panose="02020603050405020304" pitchFamily="18" charset="0"/>
              </a:rPr>
              <a:t>cercaria</a:t>
            </a:r>
            <a:r>
              <a:rPr lang="en-US" sz="2800" b="1" dirty="0">
                <a:solidFill>
                  <a:schemeClr val="accent1">
                    <a:lumMod val="40000"/>
                    <a:lumOff val="60000"/>
                  </a:schemeClr>
                </a:solidFill>
                <a:latin typeface="Times New Roman" panose="02020603050405020304" pitchFamily="18" charset="0"/>
                <a:cs typeface="Times New Roman" panose="02020603050405020304" pitchFamily="18" charset="0"/>
              </a:rPr>
              <a:t> penetrate skin, die, Often cause a dermatitis which can be severe and in some cases life threatening and cause type of inflammation and allergic reaction in abnormal hosts with few days later it’s disappear. </a:t>
            </a:r>
          </a:p>
        </p:txBody>
      </p:sp>
    </p:spTree>
    <p:extLst>
      <p:ext uri="{BB962C8B-B14F-4D97-AF65-F5344CB8AC3E}">
        <p14:creationId xmlns:p14="http://schemas.microsoft.com/office/powerpoint/2010/main" xmlns="" val="11683949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220858"/>
            <a:ext cx="5688632" cy="3303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35696" y="3795886"/>
            <a:ext cx="5688632"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5136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635646"/>
            <a:ext cx="8784976" cy="1446550"/>
          </a:xfrm>
          <a:prstGeom prst="rect">
            <a:avLst/>
          </a:prstGeom>
          <a:noFill/>
        </p:spPr>
        <p:txBody>
          <a:bodyPr wrap="square" rtlCol="0">
            <a:spAutoFit/>
          </a:bodyPr>
          <a:lstStyle/>
          <a:p>
            <a:pPr algn="ctr" rtl="0"/>
            <a:r>
              <a:rPr lang="en-US" sz="8800" dirty="0" smtClean="0">
                <a:solidFill>
                  <a:schemeClr val="tx2">
                    <a:lumMod val="40000"/>
                    <a:lumOff val="60000"/>
                  </a:schemeClr>
                </a:solidFill>
                <a:effectLst>
                  <a:glow rad="228600">
                    <a:schemeClr val="accent1">
                      <a:satMod val="175000"/>
                      <a:alpha val="40000"/>
                    </a:schemeClr>
                  </a:glow>
                  <a:reflection blurRad="6350" stA="55000" endA="300" endPos="45500" dir="5400000" sy="-100000" algn="bl" rotWithShape="0"/>
                </a:effectLst>
                <a:latin typeface="Times New Roman" panose="02020603050405020304" pitchFamily="18" charset="0"/>
                <a:cs typeface="Times New Roman" panose="02020603050405020304" pitchFamily="18" charset="0"/>
              </a:rPr>
              <a:t>THANK YOU</a:t>
            </a:r>
            <a:endParaRPr lang="en-US" sz="8800" dirty="0">
              <a:solidFill>
                <a:schemeClr val="tx2">
                  <a:lumMod val="40000"/>
                  <a:lumOff val="60000"/>
                </a:schemeClr>
              </a:solidFill>
              <a:effectLst>
                <a:glow rad="228600">
                  <a:schemeClr val="accent1">
                    <a:satMod val="175000"/>
                    <a:alpha val="40000"/>
                  </a:schemeClr>
                </a:glo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23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0</TotalTime>
  <Words>202</Words>
  <Application>Microsoft Office PowerPoint</Application>
  <PresentationFormat>عرض على الشاشة (9:16)‏</PresentationFormat>
  <Paragraphs>5</Paragraphs>
  <Slides>6</Slides>
  <Notes>0</Notes>
  <HiddenSlides>0</HiddenSlides>
  <MMClips>0</MMClips>
  <ScaleCrop>false</ScaleCrop>
  <HeadingPairs>
    <vt:vector size="4" baseType="variant">
      <vt:variant>
        <vt:lpstr>سمة</vt:lpstr>
      </vt:variant>
      <vt:variant>
        <vt:i4>1</vt:i4>
      </vt:variant>
      <vt:variant>
        <vt:lpstr>عناوين الشرائح</vt:lpstr>
      </vt:variant>
      <vt:variant>
        <vt:i4>6</vt:i4>
      </vt:variant>
    </vt:vector>
  </HeadingPairs>
  <TitlesOfParts>
    <vt:vector size="7" baseType="lpstr">
      <vt:lpstr>أفق</vt:lpstr>
      <vt:lpstr>الشريحة 1</vt:lpstr>
      <vt:lpstr>الشريحة 2</vt:lpstr>
      <vt:lpstr>الشريحة 3</vt:lpstr>
      <vt:lpstr>الشريحة 4</vt:lpstr>
      <vt:lpstr>الشريحة 5</vt:lpstr>
      <vt:lpstr>الشريحة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 Al-Basrawi</dc:creator>
  <cp:lastModifiedBy>THINK PAD</cp:lastModifiedBy>
  <cp:revision>1</cp:revision>
  <dcterms:created xsi:type="dcterms:W3CDTF">2017-08-23T11:07:48Z</dcterms:created>
  <dcterms:modified xsi:type="dcterms:W3CDTF">2017-08-24T07:10:14Z</dcterms:modified>
</cp:coreProperties>
</file>